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65" r:id="rId15"/>
    <p:sldId id="270" r:id="rId16"/>
    <p:sldId id="271" r:id="rId17"/>
    <p:sldId id="272" r:id="rId18"/>
    <p:sldId id="273" r:id="rId19"/>
    <p:sldId id="274" r:id="rId20"/>
    <p:sldId id="276" r:id="rId21"/>
    <p:sldId id="281" r:id="rId22"/>
    <p:sldId id="282" r:id="rId23"/>
    <p:sldId id="277" r:id="rId24"/>
    <p:sldId id="278" r:id="rId25"/>
    <p:sldId id="283" r:id="rId26"/>
    <p:sldId id="280" r:id="rId27"/>
    <p:sldId id="289" r:id="rId28"/>
    <p:sldId id="284" r:id="rId29"/>
    <p:sldId id="290" r:id="rId30"/>
    <p:sldId id="285" r:id="rId31"/>
    <p:sldId id="288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562B9B-2ED6-4EB3-A7C6-C0C32C11C002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3A7DE-A90A-4D25-B17D-2397DAC655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135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2735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544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7909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9198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487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88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928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67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6401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637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6139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6454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1660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740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0711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8DBBC-D4B9-4C92-B4A5-DD8691925C60}" type="datetimeFigureOut">
              <a:rPr lang="pt-BR" smtClean="0"/>
              <a:t>26/02/2018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3BB56-AEC4-46B2-ADAB-DBF0B9ED3F0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618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amazon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netflix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foursquare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foursquare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foursquare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Prof. Dr. Fábio Santos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16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Sistemas de Recomendação como área de </a:t>
            </a:r>
            <a:r>
              <a:rPr lang="pt-BR" dirty="0" smtClean="0"/>
              <a:t>Pesquisa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área de sistemas de recomendação emergiu como uma área de pesquisa independente, no meio da década de 90, </a:t>
            </a:r>
            <a:r>
              <a:rPr lang="pt-BR" dirty="0" smtClean="0"/>
              <a:t>a </a:t>
            </a:r>
            <a:r>
              <a:rPr lang="pt-BR" dirty="0"/>
              <a:t>partir do sistema de recomendação </a:t>
            </a:r>
            <a:r>
              <a:rPr lang="pt-BR" dirty="0" err="1" smtClean="0">
                <a:solidFill>
                  <a:srgbClr val="FF0000"/>
                </a:solidFill>
              </a:rPr>
              <a:t>Tapestry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/>
              <a:t> A partir deste momento surgiram os primeiros artigos sobre </a:t>
            </a:r>
            <a:r>
              <a:rPr lang="pt-BR" dirty="0" smtClean="0"/>
              <a:t>Sistemas de Recomendação, </a:t>
            </a:r>
            <a:r>
              <a:rPr lang="pt-BR" dirty="0"/>
              <a:t>nos quais o problema foi formalizado primeiramente e desde então estudado intensamente</a:t>
            </a:r>
            <a:r>
              <a:rPr lang="pt-BR" dirty="0" smtClean="0"/>
              <a:t>.</a:t>
            </a:r>
          </a:p>
          <a:p>
            <a:r>
              <a:rPr lang="pt-BR" dirty="0" smtClean="0"/>
              <a:t>Atualmente, são realizados eventos científicos importantes da área como o </a:t>
            </a:r>
            <a:r>
              <a:rPr lang="pt-BR" dirty="0" err="1" smtClean="0">
                <a:solidFill>
                  <a:srgbClr val="FF0000"/>
                </a:solidFill>
              </a:rPr>
              <a:t>RecSys</a:t>
            </a:r>
            <a:r>
              <a:rPr lang="pt-BR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373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RecSys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088" y="1358452"/>
            <a:ext cx="9496425" cy="4991100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051799" y="6349552"/>
            <a:ext cx="3280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https://recsys.acm.org/recsys18/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634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RecSys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82" y="1325377"/>
            <a:ext cx="10236994" cy="533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Quando um Sistema de Recomendação faz bem o seu trabalho?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Grafik 3" descr="long_tail_graph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20889" y="2849450"/>
            <a:ext cx="4959734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tângulo 4"/>
          <p:cNvSpPr/>
          <p:nvPr/>
        </p:nvSpPr>
        <p:spPr>
          <a:xfrm>
            <a:off x="7993842" y="2849450"/>
            <a:ext cx="31467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“</a:t>
            </a:r>
            <a:r>
              <a:rPr lang="pt-BR" dirty="0" smtClean="0">
                <a:solidFill>
                  <a:srgbClr val="FF0000"/>
                </a:solidFill>
              </a:rPr>
              <a:t>Quando recomenda itens amplamente desconhecidos que os usuários realmente gostam!"</a:t>
            </a: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7" name="Pfeil nach oben 8"/>
          <p:cNvSpPr/>
          <p:nvPr/>
        </p:nvSpPr>
        <p:spPr bwMode="auto">
          <a:xfrm>
            <a:off x="4756117" y="4461456"/>
            <a:ext cx="131842" cy="112593"/>
          </a:xfrm>
          <a:prstGeom prst="up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8" name="Pfeil nach oben 9"/>
          <p:cNvSpPr/>
          <p:nvPr/>
        </p:nvSpPr>
        <p:spPr bwMode="auto">
          <a:xfrm>
            <a:off x="5415328" y="4498987"/>
            <a:ext cx="131842" cy="112593"/>
          </a:xfrm>
          <a:prstGeom prst="up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9" name="Pfeil nach oben 10"/>
          <p:cNvSpPr/>
          <p:nvPr/>
        </p:nvSpPr>
        <p:spPr bwMode="auto">
          <a:xfrm>
            <a:off x="6074538" y="4498987"/>
            <a:ext cx="131842" cy="112593"/>
          </a:xfrm>
          <a:prstGeom prst="up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  <p:sp>
        <p:nvSpPr>
          <p:cNvPr id="10" name="Pfeil nach oben 11"/>
          <p:cNvSpPr/>
          <p:nvPr/>
        </p:nvSpPr>
        <p:spPr bwMode="auto">
          <a:xfrm>
            <a:off x="6601907" y="4498987"/>
            <a:ext cx="131842" cy="112593"/>
          </a:xfrm>
          <a:prstGeom prst="upArrow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172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Mas afinal o que é um Sistema de Recomendação</a:t>
            </a:r>
            <a:r>
              <a:rPr lang="pt-BR" b="1" dirty="0" smtClean="0"/>
              <a:t>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 de Recomendação é um conjunto de algoritmos que utilizam técnicas de </a:t>
            </a:r>
            <a:r>
              <a:rPr lang="pt-BR" dirty="0">
                <a:solidFill>
                  <a:srgbClr val="FF0000"/>
                </a:solidFill>
              </a:rPr>
              <a:t>Aprendizagem de Máquina (AM) e Recuperação da Informação (RI) </a:t>
            </a:r>
            <a:r>
              <a:rPr lang="pt-BR" dirty="0"/>
              <a:t>para gerar recomendações baseadas em algum tipo de filtragem, as mais comuns são: </a:t>
            </a:r>
            <a:endParaRPr lang="pt-BR" dirty="0" smtClean="0"/>
          </a:p>
          <a:p>
            <a:pPr lvl="1"/>
            <a:r>
              <a:rPr lang="pt-BR" b="1" dirty="0" smtClean="0"/>
              <a:t>colaborativa</a:t>
            </a:r>
            <a:r>
              <a:rPr lang="pt-BR" dirty="0" smtClean="0"/>
              <a:t> </a:t>
            </a:r>
            <a:r>
              <a:rPr lang="pt-BR" dirty="0"/>
              <a:t>(considera a experiência de todos os usuários</a:t>
            </a:r>
            <a:r>
              <a:rPr lang="pt-BR" dirty="0" smtClean="0"/>
              <a:t>)</a:t>
            </a:r>
          </a:p>
          <a:p>
            <a:pPr lvl="1"/>
            <a:r>
              <a:rPr lang="pt-BR" b="1" dirty="0" smtClean="0"/>
              <a:t>baseada </a:t>
            </a:r>
            <a:r>
              <a:rPr lang="pt-BR" b="1" dirty="0"/>
              <a:t>em conteúdo </a:t>
            </a:r>
            <a:r>
              <a:rPr lang="pt-BR" dirty="0"/>
              <a:t>(considera a experiência do usuário alvo</a:t>
            </a:r>
            <a:r>
              <a:rPr lang="pt-BR" dirty="0" smtClean="0"/>
              <a:t>)</a:t>
            </a:r>
          </a:p>
          <a:p>
            <a:pPr lvl="1"/>
            <a:r>
              <a:rPr lang="pt-BR" b="1" dirty="0" smtClean="0"/>
              <a:t>híbrida</a:t>
            </a:r>
            <a:r>
              <a:rPr lang="pt-BR" dirty="0" smtClean="0"/>
              <a:t> </a:t>
            </a:r>
            <a:r>
              <a:rPr lang="pt-BR" dirty="0"/>
              <a:t>(as duas abordagens são consideradas</a:t>
            </a:r>
            <a:r>
              <a:rPr lang="pt-BR" dirty="0" smtClean="0"/>
              <a:t>)</a:t>
            </a:r>
          </a:p>
          <a:p>
            <a:pPr lvl="1"/>
            <a:r>
              <a:rPr lang="pt-BR" b="1" dirty="0"/>
              <a:t>c</a:t>
            </a:r>
            <a:r>
              <a:rPr lang="pt-BR" b="1" dirty="0" smtClean="0"/>
              <a:t>onhecimento</a:t>
            </a:r>
            <a:r>
              <a:rPr lang="pt-BR" dirty="0" smtClean="0"/>
              <a:t> (considera o conhecimento a cerca do usuário alvo)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378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Filtragem Colaborativa</a:t>
            </a:r>
          </a:p>
          <a:p>
            <a:pPr lvl="1"/>
            <a:r>
              <a:rPr lang="pt-BR" dirty="0"/>
              <a:t>Os algoritmos de recomendação de Filtragem Colaborativa </a:t>
            </a:r>
            <a:r>
              <a:rPr lang="pt-BR" dirty="0">
                <a:solidFill>
                  <a:srgbClr val="FF0000"/>
                </a:solidFill>
              </a:rPr>
              <a:t>são amplamente utilizados</a:t>
            </a:r>
            <a:r>
              <a:rPr lang="pt-BR" dirty="0"/>
              <a:t> no ramo de </a:t>
            </a:r>
            <a:r>
              <a:rPr lang="pt-BR" i="1" dirty="0">
                <a:solidFill>
                  <a:srgbClr val="FF0000"/>
                </a:solidFill>
              </a:rPr>
              <a:t>e-commerce</a:t>
            </a:r>
            <a:r>
              <a:rPr lang="pt-BR" i="1" dirty="0"/>
              <a:t> </a:t>
            </a:r>
            <a:r>
              <a:rPr lang="pt-BR" dirty="0"/>
              <a:t>e também em </a:t>
            </a:r>
            <a:r>
              <a:rPr lang="pt-BR" dirty="0">
                <a:solidFill>
                  <a:srgbClr val="FF0000"/>
                </a:solidFill>
              </a:rPr>
              <a:t>Redes Sociais</a:t>
            </a:r>
            <a:r>
              <a:rPr lang="pt-BR" dirty="0"/>
              <a:t>. </a:t>
            </a:r>
            <a:endParaRPr lang="pt-BR" dirty="0" smtClean="0"/>
          </a:p>
          <a:p>
            <a:pPr lvl="1"/>
            <a:r>
              <a:rPr lang="pt-BR" dirty="0" smtClean="0"/>
              <a:t>O </a:t>
            </a:r>
            <a:r>
              <a:rPr lang="pt-BR" dirty="0"/>
              <a:t>usuário recebe </a:t>
            </a:r>
            <a:r>
              <a:rPr lang="pt-BR" dirty="0">
                <a:solidFill>
                  <a:srgbClr val="FF0000"/>
                </a:solidFill>
              </a:rPr>
              <a:t>recomendações baseadas nas avaliações passadas de todos os usuários</a:t>
            </a:r>
            <a:r>
              <a:rPr lang="pt-BR" dirty="0"/>
              <a:t>, coletivamente. </a:t>
            </a:r>
            <a:endParaRPr lang="pt-BR" dirty="0" smtClean="0"/>
          </a:p>
          <a:p>
            <a:pPr lvl="1"/>
            <a:r>
              <a:rPr lang="pt-BR" dirty="0" smtClean="0"/>
              <a:t>Por </a:t>
            </a:r>
            <a:r>
              <a:rPr lang="pt-BR" dirty="0"/>
              <a:t>exemplo: </a:t>
            </a:r>
            <a:r>
              <a:rPr lang="pt-BR" dirty="0">
                <a:solidFill>
                  <a:srgbClr val="FF0000"/>
                </a:solidFill>
              </a:rPr>
              <a:t>em uma loja de comércio eletrônico, buscamos por uma geladeira da marca X, e recebemos recomendações de outras geladeiras com base nas avaliações de outros usuários</a:t>
            </a:r>
            <a:r>
              <a:rPr lang="pt-BR" dirty="0" smtClean="0"/>
              <a:t>.</a:t>
            </a:r>
          </a:p>
          <a:p>
            <a:pPr lvl="1"/>
            <a:r>
              <a:rPr lang="pt-BR" dirty="0"/>
              <a:t>As avaliações dos itens podem ser feitas de diversas maneiras. Como uma </a:t>
            </a:r>
            <a:r>
              <a:rPr lang="pt-BR" dirty="0">
                <a:solidFill>
                  <a:srgbClr val="FF0000"/>
                </a:solidFill>
              </a:rPr>
              <a:t>escala de pontuação baseado em estrelas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um ícone caracterizando gostei e não gostei (avaliação binária)</a:t>
            </a:r>
            <a:r>
              <a:rPr lang="pt-BR" dirty="0"/>
              <a:t>, ou até </a:t>
            </a:r>
            <a:r>
              <a:rPr lang="pt-BR" dirty="0">
                <a:solidFill>
                  <a:srgbClr val="FF0000"/>
                </a:solidFill>
              </a:rPr>
              <a:t>mesmo através da postagem de comentários sobre o item.</a:t>
            </a:r>
          </a:p>
        </p:txBody>
      </p:sp>
    </p:spTree>
    <p:extLst>
      <p:ext uri="{BB962C8B-B14F-4D97-AF65-F5344CB8AC3E}">
        <p14:creationId xmlns:p14="http://schemas.microsoft.com/office/powerpoint/2010/main" val="426403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Colaborativa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08" y="1400621"/>
            <a:ext cx="10147479" cy="4742601"/>
          </a:xfrm>
        </p:spPr>
      </p:pic>
      <p:sp>
        <p:nvSpPr>
          <p:cNvPr id="5" name="Retângulo 4"/>
          <p:cNvSpPr/>
          <p:nvPr/>
        </p:nvSpPr>
        <p:spPr>
          <a:xfrm>
            <a:off x="2532844" y="6297769"/>
            <a:ext cx="7371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 Fonte: 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Amazon.com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Recomendação de produtos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205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en-US" dirty="0" smtClean="0"/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5595939" y="3000376"/>
            <a:ext cx="4181475" cy="1547813"/>
            <a:chOff x="4786314" y="3071810"/>
            <a:chExt cx="4181496" cy="1547815"/>
          </a:xfrm>
        </p:grpSpPr>
        <p:pic>
          <p:nvPicPr>
            <p:cNvPr id="12300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1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02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2" name="Rechteck 8"/>
          <p:cNvSpPr>
            <a:spLocks noChangeArrowheads="1"/>
          </p:cNvSpPr>
          <p:nvPr/>
        </p:nvSpPr>
        <p:spPr bwMode="auto">
          <a:xfrm>
            <a:off x="5881688" y="1571625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Colaborativa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: "</a:t>
            </a:r>
            <a:r>
              <a:rPr lang="pt-BR" sz="2000" dirty="0" smtClean="0">
                <a:solidFill>
                  <a:srgbClr val="003366"/>
                </a:solidFill>
                <a:latin typeface="Calibri" pitchFamily="34" charset="0"/>
              </a:rPr>
              <a:t> Diga-me o que é popular entre os meus pares 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2222500" y="1643064"/>
            <a:ext cx="3659188" cy="1296987"/>
            <a:chOff x="699167" y="1643050"/>
            <a:chExt cx="3658519" cy="1297164"/>
          </a:xfrm>
        </p:grpSpPr>
        <p:pic>
          <p:nvPicPr>
            <p:cNvPr id="12298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9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2309814" y="2722563"/>
            <a:ext cx="3252787" cy="920750"/>
            <a:chOff x="857224" y="2722011"/>
            <a:chExt cx="3252812" cy="921303"/>
          </a:xfrm>
        </p:grpSpPr>
        <p:pic>
          <p:nvPicPr>
            <p:cNvPr id="12296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7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34036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Filtragem Baseada em Conteúdo</a:t>
            </a:r>
          </a:p>
          <a:p>
            <a:pPr lvl="1"/>
            <a:r>
              <a:rPr lang="pt-BR" dirty="0"/>
              <a:t>Já os </a:t>
            </a:r>
            <a:r>
              <a:rPr lang="pt-BR" dirty="0" smtClean="0"/>
              <a:t>Sistemas de Recomendação </a:t>
            </a:r>
            <a:r>
              <a:rPr lang="pt-BR" dirty="0"/>
              <a:t>que utilizam Filtragem Baseada em </a:t>
            </a:r>
            <a:r>
              <a:rPr lang="pt-BR" dirty="0" smtClean="0"/>
              <a:t>Conteúdo, </a:t>
            </a:r>
            <a:r>
              <a:rPr lang="pt-BR" dirty="0" smtClean="0">
                <a:solidFill>
                  <a:srgbClr val="FF0000"/>
                </a:solidFill>
              </a:rPr>
              <a:t>fazem </a:t>
            </a:r>
            <a:r>
              <a:rPr lang="pt-BR" dirty="0">
                <a:solidFill>
                  <a:srgbClr val="FF0000"/>
                </a:solidFill>
              </a:rPr>
              <a:t>a sugestão de itens que sejam semelhantes aos que o usuário demonstrou interesse no passado</a:t>
            </a:r>
            <a:r>
              <a:rPr lang="pt-BR" dirty="0"/>
              <a:t>, e/ou </a:t>
            </a:r>
            <a:r>
              <a:rPr lang="pt-BR" dirty="0">
                <a:solidFill>
                  <a:srgbClr val="FF0000"/>
                </a:solidFill>
              </a:rPr>
              <a:t>sobre as configurações de preferências do usuário. </a:t>
            </a:r>
            <a:endParaRPr lang="pt-BR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Assim</a:t>
            </a:r>
            <a:r>
              <a:rPr lang="pt-BR" dirty="0"/>
              <a:t>, as recomendações são personalizadas para cada </a:t>
            </a:r>
            <a:r>
              <a:rPr lang="pt-BR" dirty="0" smtClean="0"/>
              <a:t>usuário.</a:t>
            </a:r>
          </a:p>
          <a:p>
            <a:pPr lvl="1"/>
            <a:r>
              <a:rPr lang="pt-BR" dirty="0"/>
              <a:t>Por exemplo, </a:t>
            </a:r>
            <a:r>
              <a:rPr lang="pt-BR" dirty="0">
                <a:solidFill>
                  <a:srgbClr val="FF0000"/>
                </a:solidFill>
              </a:rPr>
              <a:t>os anúncios patrocinados nas redes sociais são filtrados de acordo com as características do perfil, incluindo histórico de postagens, amigos/seguidores e seguidos. </a:t>
            </a:r>
            <a:endParaRPr lang="pt-BR" dirty="0" smtClean="0">
              <a:solidFill>
                <a:srgbClr val="FF0000"/>
              </a:solidFill>
            </a:endParaRPr>
          </a:p>
          <a:p>
            <a:pPr lvl="1"/>
            <a:r>
              <a:rPr lang="pt-BR" dirty="0" smtClean="0"/>
              <a:t>O </a:t>
            </a:r>
            <a:r>
              <a:rPr lang="pt-BR" dirty="0"/>
              <a:t>pressuposto para esse tipo de filtragem é que </a:t>
            </a:r>
            <a:r>
              <a:rPr lang="pt-BR" dirty="0">
                <a:solidFill>
                  <a:srgbClr val="FF0000"/>
                </a:solidFill>
              </a:rPr>
              <a:t>os usuários tendem a se interessar por itens semelhantes aos escolhidos no passado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51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Filtragem Baseada em </a:t>
            </a:r>
            <a:r>
              <a:rPr lang="pt-BR" b="1" dirty="0" smtClean="0"/>
              <a:t>Conteúdo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34" y="1549020"/>
            <a:ext cx="7214250" cy="465772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313903" y="6348413"/>
            <a:ext cx="71360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Fonte: 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Twitter.com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Anúncios Patrocinados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56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 da Sobrecarga de informação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90774"/>
            <a:ext cx="10515600" cy="4351338"/>
          </a:xfrm>
        </p:spPr>
        <p:txBody>
          <a:bodyPr/>
          <a:lstStyle/>
          <a:p>
            <a:pPr lvl="1"/>
            <a:r>
              <a:rPr lang="pt-BR" dirty="0" smtClean="0"/>
              <a:t>O </a:t>
            </a:r>
            <a:r>
              <a:rPr lang="pt-BR" dirty="0" smtClean="0">
                <a:solidFill>
                  <a:srgbClr val="FF0000"/>
                </a:solidFill>
              </a:rPr>
              <a:t>crescimento das </a:t>
            </a:r>
            <a:r>
              <a:rPr lang="pt-BR" dirty="0">
                <a:solidFill>
                  <a:srgbClr val="FF0000"/>
                </a:solidFill>
              </a:rPr>
              <a:t>informações </a:t>
            </a:r>
            <a:r>
              <a:rPr lang="pt-BR" dirty="0"/>
              <a:t>disponíveis na web e o </a:t>
            </a:r>
            <a:r>
              <a:rPr lang="pt-BR" dirty="0">
                <a:solidFill>
                  <a:srgbClr val="FF0000"/>
                </a:solidFill>
              </a:rPr>
              <a:t>rápido surgimento </a:t>
            </a:r>
            <a:r>
              <a:rPr lang="pt-BR" dirty="0"/>
              <a:t>de novos </a:t>
            </a:r>
            <a:r>
              <a:rPr lang="pt-BR" dirty="0" smtClean="0">
                <a:solidFill>
                  <a:srgbClr val="FF0000"/>
                </a:solidFill>
              </a:rPr>
              <a:t>conteúdos</a:t>
            </a:r>
            <a:r>
              <a:rPr lang="pt-BR" dirty="0" smtClean="0"/>
              <a:t> e </a:t>
            </a:r>
            <a:r>
              <a:rPr lang="pt-BR" dirty="0" smtClean="0">
                <a:solidFill>
                  <a:srgbClr val="FF0000"/>
                </a:solidFill>
              </a:rPr>
              <a:t>serviços</a:t>
            </a:r>
            <a:r>
              <a:rPr lang="pt-BR" dirty="0" smtClean="0"/>
              <a:t> proporcionou um problema denominado de </a:t>
            </a:r>
            <a:r>
              <a:rPr lang="pt-BR" b="1" dirty="0" smtClean="0">
                <a:solidFill>
                  <a:srgbClr val="FF0000"/>
                </a:solidFill>
              </a:rPr>
              <a:t>sobrecarga </a:t>
            </a:r>
            <a:r>
              <a:rPr lang="pt-BR" b="1" dirty="0">
                <a:solidFill>
                  <a:srgbClr val="FF0000"/>
                </a:solidFill>
              </a:rPr>
              <a:t>de </a:t>
            </a:r>
            <a:r>
              <a:rPr lang="pt-BR" b="1" dirty="0" smtClean="0">
                <a:solidFill>
                  <a:srgbClr val="FF0000"/>
                </a:solidFill>
              </a:rPr>
              <a:t>informação </a:t>
            </a:r>
            <a:r>
              <a:rPr lang="pt-BR" dirty="0"/>
              <a:t>aos </a:t>
            </a:r>
            <a:r>
              <a:rPr lang="pt-BR" dirty="0" smtClean="0"/>
              <a:t>usuários</a:t>
            </a:r>
          </a:p>
          <a:p>
            <a:pPr lvl="1"/>
            <a:r>
              <a:rPr lang="pt-BR" i="1" dirty="0"/>
              <a:t>Ter opções é algo bom, </a:t>
            </a:r>
            <a:r>
              <a:rPr lang="pt-BR" i="1" dirty="0" smtClean="0"/>
              <a:t>mas o usuário quando o se depara com </a:t>
            </a:r>
            <a:r>
              <a:rPr lang="pt-BR" i="1" dirty="0"/>
              <a:t>“infinitas” </a:t>
            </a:r>
            <a:r>
              <a:rPr lang="pt-BR" i="1" dirty="0" smtClean="0"/>
              <a:t>opções, e isso </a:t>
            </a:r>
            <a:r>
              <a:rPr lang="pt-BR" i="1" dirty="0"/>
              <a:t>nem sempre é </a:t>
            </a:r>
            <a:r>
              <a:rPr lang="pt-BR" i="1" dirty="0" smtClean="0"/>
              <a:t>bom</a:t>
            </a:r>
            <a:endParaRPr lang="pt-BR" b="1" dirty="0"/>
          </a:p>
          <a:p>
            <a:pPr lvl="1"/>
            <a:endParaRPr lang="pt-BR" b="1" dirty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258" y="3267198"/>
            <a:ext cx="4999446" cy="344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01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en-US" dirty="0" smtClean="0"/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5595939" y="3000376"/>
            <a:ext cx="4181475" cy="1547813"/>
            <a:chOff x="4786314" y="3071810"/>
            <a:chExt cx="4181496" cy="1547815"/>
          </a:xfrm>
        </p:grpSpPr>
        <p:pic>
          <p:nvPicPr>
            <p:cNvPr id="13324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5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6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2222500" y="1643064"/>
            <a:ext cx="3659188" cy="1296987"/>
            <a:chOff x="699167" y="1643050"/>
            <a:chExt cx="3658519" cy="1297164"/>
          </a:xfrm>
        </p:grpSpPr>
        <p:pic>
          <p:nvPicPr>
            <p:cNvPr id="13322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3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3317" name="Rechteck 19"/>
          <p:cNvSpPr>
            <a:spLocks noChangeArrowheads="1"/>
          </p:cNvSpPr>
          <p:nvPr/>
        </p:nvSpPr>
        <p:spPr bwMode="auto">
          <a:xfrm>
            <a:off x="5810250" y="1428750"/>
            <a:ext cx="4572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Baseada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em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Conteúdo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: "</a:t>
            </a:r>
            <a:r>
              <a:rPr lang="pt-BR" sz="2000" dirty="0" smtClean="0">
                <a:solidFill>
                  <a:srgbClr val="003366"/>
                </a:solidFill>
                <a:latin typeface="Calibri" pitchFamily="34" charset="0"/>
              </a:rPr>
              <a:t> Mostre-me mais do mesmo o que eu gostei 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"</a:t>
            </a:r>
            <a:endParaRPr lang="en-US" sz="2000" dirty="0"/>
          </a:p>
        </p:txBody>
      </p: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2238375" y="3857626"/>
            <a:ext cx="3143250" cy="739775"/>
            <a:chOff x="714348" y="3857628"/>
            <a:chExt cx="3143272" cy="739014"/>
          </a:xfrm>
        </p:grpSpPr>
        <p:pic>
          <p:nvPicPr>
            <p:cNvPr id="13320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321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73364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Filtragem baseada em Conhecimento</a:t>
            </a:r>
          </a:p>
          <a:p>
            <a:pPr lvl="1"/>
            <a:r>
              <a:rPr lang="pt-BR" dirty="0" smtClean="0"/>
              <a:t>Utiliza </a:t>
            </a:r>
            <a:r>
              <a:rPr lang="pt-BR" dirty="0"/>
              <a:t>as técnicas de classificação de </a:t>
            </a:r>
            <a:r>
              <a:rPr lang="pt-BR" dirty="0">
                <a:solidFill>
                  <a:srgbClr val="FF0000"/>
                </a:solidFill>
              </a:rPr>
              <a:t>Aprendizagem de Máquina</a:t>
            </a:r>
            <a:r>
              <a:rPr lang="pt-BR" dirty="0"/>
              <a:t>. </a:t>
            </a:r>
            <a:endParaRPr lang="pt-BR" dirty="0" smtClean="0"/>
          </a:p>
          <a:p>
            <a:pPr lvl="1"/>
            <a:r>
              <a:rPr lang="pt-BR" dirty="0" smtClean="0"/>
              <a:t>Pode-se</a:t>
            </a:r>
            <a:r>
              <a:rPr lang="pt-BR" dirty="0"/>
              <a:t>, por exemplo, </a:t>
            </a:r>
            <a:r>
              <a:rPr lang="pt-BR" dirty="0">
                <a:solidFill>
                  <a:srgbClr val="FF0000"/>
                </a:solidFill>
              </a:rPr>
              <a:t>prever </a:t>
            </a:r>
            <a:r>
              <a:rPr lang="pt-BR" dirty="0" smtClean="0">
                <a:solidFill>
                  <a:srgbClr val="FF0000"/>
                </a:solidFill>
              </a:rPr>
              <a:t>qual o gênero de </a:t>
            </a:r>
            <a:r>
              <a:rPr lang="pt-BR" dirty="0">
                <a:solidFill>
                  <a:srgbClr val="FF0000"/>
                </a:solidFill>
              </a:rPr>
              <a:t>filme o usuário gostaria de ver, e também estimar se este filme será ou não apreciado pelo usuário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Nessa abordagem, os algoritmos de Classificação mais utilizados são: Vizinho K-mais-próximo; Árvores de Decisão; Classificador de </a:t>
            </a:r>
            <a:r>
              <a:rPr lang="pt-BR" dirty="0" err="1" smtClean="0"/>
              <a:t>Bayes</a:t>
            </a:r>
            <a:r>
              <a:rPr lang="pt-BR" dirty="0" smtClean="0"/>
              <a:t>; SVM e Redes Neurais</a:t>
            </a:r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4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en-US" dirty="0" smtClean="0"/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5595939" y="3000376"/>
            <a:ext cx="4181475" cy="1547813"/>
            <a:chOff x="4786314" y="3071810"/>
            <a:chExt cx="4181496" cy="1547815"/>
          </a:xfrm>
        </p:grpSpPr>
        <p:pic>
          <p:nvPicPr>
            <p:cNvPr id="14351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2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3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2222500" y="1643064"/>
            <a:ext cx="3659188" cy="1296987"/>
            <a:chOff x="699167" y="1643050"/>
            <a:chExt cx="3658519" cy="1297164"/>
          </a:xfrm>
        </p:grpSpPr>
        <p:pic>
          <p:nvPicPr>
            <p:cNvPr id="14349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0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23"/>
          <p:cNvGrpSpPr>
            <a:grpSpLocks/>
          </p:cNvGrpSpPr>
          <p:nvPr/>
        </p:nvGrpSpPr>
        <p:grpSpPr bwMode="auto">
          <a:xfrm>
            <a:off x="2238375" y="3857626"/>
            <a:ext cx="3143250" cy="739775"/>
            <a:chOff x="714348" y="3857628"/>
            <a:chExt cx="3143272" cy="739014"/>
          </a:xfrm>
        </p:grpSpPr>
        <p:pic>
          <p:nvPicPr>
            <p:cNvPr id="14347" name="Grafik 21" descr="PM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Grafik 22" descr="PMarrow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342" name="Rechteck 24"/>
          <p:cNvSpPr>
            <a:spLocks noChangeArrowheads="1"/>
          </p:cNvSpPr>
          <p:nvPr/>
        </p:nvSpPr>
        <p:spPr bwMode="auto">
          <a:xfrm>
            <a:off x="5953125" y="1643063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Baseada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em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 </a:t>
            </a:r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Conhecimento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: "</a:t>
            </a:r>
            <a:r>
              <a:rPr lang="pt-BR" sz="2000" dirty="0" smtClean="0">
                <a:solidFill>
                  <a:srgbClr val="003366"/>
                </a:solidFill>
                <a:latin typeface="Calibri" pitchFamily="34" charset="0"/>
              </a:rPr>
              <a:t> Diga-me o que se adapta com base nas minhas necessidades 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"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  <p:grpSp>
        <p:nvGrpSpPr>
          <p:cNvPr id="5" name="Gruppieren 27"/>
          <p:cNvGrpSpPr>
            <a:grpSpLocks/>
          </p:cNvGrpSpPr>
          <p:nvPr/>
        </p:nvGrpSpPr>
        <p:grpSpPr bwMode="auto">
          <a:xfrm>
            <a:off x="2274889" y="4500563"/>
            <a:ext cx="3349625" cy="1357312"/>
            <a:chOff x="751620" y="4500570"/>
            <a:chExt cx="3348404" cy="1357322"/>
          </a:xfrm>
        </p:grpSpPr>
        <p:pic>
          <p:nvPicPr>
            <p:cNvPr id="14345" name="Grafik 25" descr="K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6" name="Grafik 26" descr="K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15283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Filtragem Híbrida</a:t>
            </a:r>
          </a:p>
          <a:p>
            <a:pPr lvl="1"/>
            <a:r>
              <a:rPr lang="pt-BR" dirty="0"/>
              <a:t>Para aumentar a eficiência dos sistemas de recomendação baseados nas técnicas de filtragem colaborativa e baseada em conteúdo, foram propostos vários métodos híbridos que combinam as duas abordagens. Dentre as abordagens híbridas destacam-se</a:t>
            </a:r>
            <a:r>
              <a:rPr lang="pt-BR" dirty="0" smtClean="0"/>
              <a:t>:</a:t>
            </a:r>
          </a:p>
          <a:p>
            <a:pPr lvl="2"/>
            <a:r>
              <a:rPr lang="pt-BR" dirty="0"/>
              <a:t>1 – produzir listas separadas de recomendação (de cada abordagem) e unir seus resultados para produzir uma lista final</a:t>
            </a:r>
            <a:r>
              <a:rPr lang="pt-BR" dirty="0" smtClean="0"/>
              <a:t>;</a:t>
            </a:r>
          </a:p>
          <a:p>
            <a:pPr lvl="2"/>
            <a:r>
              <a:rPr lang="pt-BR" dirty="0"/>
              <a:t>2 – </a:t>
            </a:r>
            <a:r>
              <a:rPr lang="pt-BR" dirty="0">
                <a:solidFill>
                  <a:srgbClr val="FF0000"/>
                </a:solidFill>
              </a:rPr>
              <a:t>utilizar pesos para os tipos de filtragem</a:t>
            </a:r>
            <a:r>
              <a:rPr lang="pt-BR" dirty="0"/>
              <a:t>, por exemplo, na técnica colaborativa, podemos valorizar itens que receberem mais acessos</a:t>
            </a:r>
            <a:r>
              <a:rPr lang="pt-BR" dirty="0" smtClean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8880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Filtragem Híbrida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380" y="1845235"/>
            <a:ext cx="8035239" cy="4351338"/>
          </a:xfrm>
        </p:spPr>
      </p:pic>
      <p:sp>
        <p:nvSpPr>
          <p:cNvPr id="5" name="Retângulo 4"/>
          <p:cNvSpPr/>
          <p:nvPr/>
        </p:nvSpPr>
        <p:spPr>
          <a:xfrm>
            <a:off x="2524259" y="6351120"/>
            <a:ext cx="6967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Fonte: 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Netflix.com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recomendações Híbridas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724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Recomendação </a:t>
            </a:r>
            <a:r>
              <a:rPr lang="pt-BR" dirty="0" err="1" smtClean="0"/>
              <a:t>Netflix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Um dos mais personalizados Sistemas de Recomendação existente é utilizado pela empresa </a:t>
            </a:r>
            <a:r>
              <a:rPr lang="pt-BR" dirty="0" err="1" smtClean="0"/>
              <a:t>Netflix</a:t>
            </a:r>
            <a:endParaRPr lang="pt-BR" dirty="0" smtClean="0"/>
          </a:p>
          <a:p>
            <a:r>
              <a:rPr lang="pt-BR" dirty="0" smtClean="0"/>
              <a:t>Ela </a:t>
            </a:r>
            <a:r>
              <a:rPr lang="pt-BR" dirty="0"/>
              <a:t>adaptou seus algoritmos de Recomendação de uma maneira </a:t>
            </a:r>
            <a:r>
              <a:rPr lang="pt-BR" dirty="0" smtClean="0"/>
              <a:t>que 75</a:t>
            </a:r>
            <a:r>
              <a:rPr lang="pt-BR" dirty="0"/>
              <a:t>% do conteúdo assistido é</a:t>
            </a:r>
            <a:r>
              <a:rPr lang="pt-BR" dirty="0" smtClean="0"/>
              <a:t> </a:t>
            </a:r>
            <a:r>
              <a:rPr lang="pt-BR" dirty="0"/>
              <a:t>proveniente de algum tipo de </a:t>
            </a:r>
            <a:r>
              <a:rPr lang="pt-BR" dirty="0" smtClean="0"/>
              <a:t>recomendação</a:t>
            </a:r>
          </a:p>
          <a:p>
            <a:r>
              <a:rPr lang="pt-BR" dirty="0"/>
              <a:t>Um dos conceitos aplicados na </a:t>
            </a:r>
            <a:r>
              <a:rPr lang="pt-BR" dirty="0" err="1"/>
              <a:t>Netflix</a:t>
            </a:r>
            <a:r>
              <a:rPr lang="pt-BR" dirty="0"/>
              <a:t> é a diversidade. </a:t>
            </a:r>
            <a:endParaRPr lang="pt-BR" dirty="0" smtClean="0"/>
          </a:p>
          <a:p>
            <a:r>
              <a:rPr lang="pt-BR" dirty="0" smtClean="0"/>
              <a:t>Torna-se </a:t>
            </a:r>
            <a:r>
              <a:rPr lang="pt-BR" dirty="0"/>
              <a:t>possível a combinação de </a:t>
            </a:r>
            <a:r>
              <a:rPr lang="pt-BR" dirty="0" smtClean="0"/>
              <a:t>diversas técnicas </a:t>
            </a:r>
            <a:r>
              <a:rPr lang="pt-BR" dirty="0"/>
              <a:t>com foco nos dados do perfil do usuário para a recomendação de itens </a:t>
            </a:r>
            <a:r>
              <a:rPr lang="pt-BR" dirty="0" smtClean="0"/>
              <a:t>relevantes</a:t>
            </a:r>
          </a:p>
          <a:p>
            <a:r>
              <a:rPr lang="pt-BR" dirty="0" smtClean="0"/>
              <a:t>A </a:t>
            </a:r>
            <a:r>
              <a:rPr lang="pt-BR" dirty="0"/>
              <a:t>integração com as redes sociais (exemplo: </a:t>
            </a:r>
            <a:r>
              <a:rPr lang="pt-BR" dirty="0" err="1"/>
              <a:t>Facebook</a:t>
            </a:r>
            <a:r>
              <a:rPr lang="pt-BR" dirty="0"/>
              <a:t>), também auxiliam na tarefa de personalizar recomendações. Assim, é possível recomendar itens vistos pelos amigos do </a:t>
            </a:r>
            <a:r>
              <a:rPr lang="pt-BR" dirty="0" smtClean="0"/>
              <a:t>usuário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5255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Paradigmas de Filtragem de Informação</a:t>
            </a:r>
            <a:endParaRPr lang="en-US" dirty="0" smtClean="0"/>
          </a:p>
        </p:txBody>
      </p:sp>
      <p:grpSp>
        <p:nvGrpSpPr>
          <p:cNvPr id="2" name="Gruppieren 12"/>
          <p:cNvGrpSpPr>
            <a:grpSpLocks/>
          </p:cNvGrpSpPr>
          <p:nvPr/>
        </p:nvGrpSpPr>
        <p:grpSpPr bwMode="auto">
          <a:xfrm>
            <a:off x="5595939" y="3000376"/>
            <a:ext cx="4181475" cy="1547813"/>
            <a:chOff x="4786314" y="3071810"/>
            <a:chExt cx="4181496" cy="1547815"/>
          </a:xfrm>
        </p:grpSpPr>
        <p:pic>
          <p:nvPicPr>
            <p:cNvPr id="15378" name="Grafik 5" descr="Box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86314" y="3214686"/>
              <a:ext cx="1643074" cy="1365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9" name="Grafik 6" descr="Outputarrow.png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215074" y="3500438"/>
              <a:ext cx="1129063" cy="2190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80" name="Grafik 7" descr="Output.png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58082" y="3071810"/>
              <a:ext cx="1609728" cy="1547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uppieren 13"/>
          <p:cNvGrpSpPr>
            <a:grpSpLocks/>
          </p:cNvGrpSpPr>
          <p:nvPr/>
        </p:nvGrpSpPr>
        <p:grpSpPr bwMode="auto">
          <a:xfrm>
            <a:off x="2222500" y="1643064"/>
            <a:ext cx="3659188" cy="1296987"/>
            <a:chOff x="699167" y="1643050"/>
            <a:chExt cx="3658519" cy="1297164"/>
          </a:xfrm>
        </p:grpSpPr>
        <p:pic>
          <p:nvPicPr>
            <p:cNvPr id="15376" name="Grafik 10" descr="UM.png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99167" y="1643050"/>
              <a:ext cx="1801131" cy="967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7" name="Grafik 11" descr="UMarrow.png"/>
            <p:cNvPicPr>
              <a:picLocks noChangeAspect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571736" y="2071678"/>
              <a:ext cx="1785950" cy="8685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uppieren 18"/>
          <p:cNvGrpSpPr>
            <a:grpSpLocks/>
          </p:cNvGrpSpPr>
          <p:nvPr/>
        </p:nvGrpSpPr>
        <p:grpSpPr bwMode="auto">
          <a:xfrm>
            <a:off x="2309814" y="2722563"/>
            <a:ext cx="3252787" cy="920750"/>
            <a:chOff x="857224" y="2722011"/>
            <a:chExt cx="3252812" cy="921303"/>
          </a:xfrm>
        </p:grpSpPr>
        <p:pic>
          <p:nvPicPr>
            <p:cNvPr id="15374" name="Grafik 16" descr="Commarrow.png"/>
            <p:cNvPicPr>
              <a:picLocks noChangeAspect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143108" y="3143248"/>
              <a:ext cx="1966928" cy="500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5" name="Grafik 15" descr="Community.png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857224" y="2722011"/>
              <a:ext cx="1428760" cy="8498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uppieren 23"/>
          <p:cNvGrpSpPr>
            <a:grpSpLocks/>
          </p:cNvGrpSpPr>
          <p:nvPr/>
        </p:nvGrpSpPr>
        <p:grpSpPr bwMode="auto">
          <a:xfrm>
            <a:off x="2238375" y="3857626"/>
            <a:ext cx="3143250" cy="739775"/>
            <a:chOff x="714348" y="3857628"/>
            <a:chExt cx="3143272" cy="739014"/>
          </a:xfrm>
        </p:grpSpPr>
        <p:pic>
          <p:nvPicPr>
            <p:cNvPr id="15372" name="Grafik 21" descr="PM.png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14348" y="3857628"/>
              <a:ext cx="1785950" cy="7390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Grafik 22" descr="PMarrow.png"/>
            <p:cNvPicPr>
              <a:picLocks noChangeAspect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2714612" y="3929066"/>
              <a:ext cx="1143008" cy="285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uppieren 27"/>
          <p:cNvGrpSpPr>
            <a:grpSpLocks/>
          </p:cNvGrpSpPr>
          <p:nvPr/>
        </p:nvGrpSpPr>
        <p:grpSpPr bwMode="auto">
          <a:xfrm>
            <a:off x="2274889" y="4500563"/>
            <a:ext cx="3349625" cy="1357312"/>
            <a:chOff x="751620" y="4500570"/>
            <a:chExt cx="3348404" cy="1357322"/>
          </a:xfrm>
        </p:grpSpPr>
        <p:pic>
          <p:nvPicPr>
            <p:cNvPr id="15370" name="Grafik 25" descr="KM.png"/>
            <p:cNvPicPr>
              <a:picLocks noChangeAspect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51620" y="5000636"/>
              <a:ext cx="1677240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Grafik 26" descr="KMarrow.png"/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2428860" y="4500570"/>
              <a:ext cx="1671164" cy="10477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8" name="Rechteck 28"/>
          <p:cNvSpPr>
            <a:spLocks noChangeArrowheads="1"/>
          </p:cNvSpPr>
          <p:nvPr/>
        </p:nvSpPr>
        <p:spPr bwMode="auto">
          <a:xfrm>
            <a:off x="5953125" y="1285876"/>
            <a:ext cx="4572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dirty="0" err="1" smtClean="0">
                <a:solidFill>
                  <a:srgbClr val="003366"/>
                </a:solidFill>
                <a:latin typeface="Calibri" pitchFamily="34" charset="0"/>
              </a:rPr>
              <a:t>Híbrido</a:t>
            </a:r>
            <a:r>
              <a:rPr lang="en-US" sz="2000" dirty="0" smtClean="0">
                <a:solidFill>
                  <a:srgbClr val="003366"/>
                </a:solidFill>
                <a:latin typeface="Calibri" pitchFamily="34" charset="0"/>
              </a:rPr>
              <a:t>: </a:t>
            </a:r>
            <a:r>
              <a:rPr lang="pt-BR" sz="2000" dirty="0" smtClean="0">
                <a:solidFill>
                  <a:srgbClr val="003366"/>
                </a:solidFill>
                <a:latin typeface="Calibri" pitchFamily="34" charset="0"/>
              </a:rPr>
              <a:t>combinações de várias entradas e / ou composição de diferentes mecanismos</a:t>
            </a:r>
            <a:endParaRPr lang="en-US" sz="2000" dirty="0">
              <a:solidFill>
                <a:srgbClr val="003366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8227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Tendências dos </a:t>
            </a:r>
            <a:r>
              <a:rPr lang="pt-BR" b="1" dirty="0" smtClean="0"/>
              <a:t>Sistemas de Recomendação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Algumas tendências surgem para aperfeiçoar os SR, por exemplo</a:t>
            </a:r>
            <a:r>
              <a:rPr lang="pt-BR" dirty="0" smtClean="0"/>
              <a:t>:</a:t>
            </a:r>
          </a:p>
          <a:p>
            <a:pPr lvl="1"/>
            <a:r>
              <a:rPr lang="pt-BR" dirty="0"/>
              <a:t>1 – </a:t>
            </a:r>
            <a:r>
              <a:rPr lang="pt-BR" dirty="0">
                <a:solidFill>
                  <a:srgbClr val="FF0000"/>
                </a:solidFill>
              </a:rPr>
              <a:t>agrupar os usuários por gostos similares, </a:t>
            </a:r>
            <a:r>
              <a:rPr lang="pt-BR" dirty="0"/>
              <a:t>assim, a similaridade pode ser calculada entre os usuários do grupo ao invés de compará-lo com todos os usuários do </a:t>
            </a:r>
            <a:r>
              <a:rPr lang="pt-BR" dirty="0" smtClean="0"/>
              <a:t>sistema</a:t>
            </a:r>
          </a:p>
          <a:p>
            <a:pPr lvl="1"/>
            <a:r>
              <a:rPr lang="pt-BR" dirty="0"/>
              <a:t>2 – aplicação de técnicas avançadas de </a:t>
            </a:r>
            <a:r>
              <a:rPr lang="pt-BR" dirty="0">
                <a:solidFill>
                  <a:srgbClr val="FF0000"/>
                </a:solidFill>
              </a:rPr>
              <a:t>Aprendizagem de Máquina </a:t>
            </a:r>
            <a:r>
              <a:rPr lang="pt-BR" dirty="0"/>
              <a:t>como </a:t>
            </a:r>
            <a:r>
              <a:rPr lang="pt-BR" dirty="0" err="1">
                <a:solidFill>
                  <a:srgbClr val="FF0000"/>
                </a:solidFill>
              </a:rPr>
              <a:t>Deep</a:t>
            </a:r>
            <a:r>
              <a:rPr lang="pt-BR" dirty="0">
                <a:solidFill>
                  <a:srgbClr val="FF0000"/>
                </a:solidFill>
              </a:rPr>
              <a:t> Learning </a:t>
            </a:r>
            <a:r>
              <a:rPr lang="pt-BR" dirty="0"/>
              <a:t>e também </a:t>
            </a:r>
            <a:r>
              <a:rPr lang="pt-BR" dirty="0">
                <a:solidFill>
                  <a:srgbClr val="FF0000"/>
                </a:solidFill>
              </a:rPr>
              <a:t>análise de </a:t>
            </a:r>
            <a:r>
              <a:rPr lang="pt-BR" dirty="0" smtClean="0">
                <a:solidFill>
                  <a:srgbClr val="FF0000"/>
                </a:solidFill>
              </a:rPr>
              <a:t>sentimento</a:t>
            </a:r>
          </a:p>
          <a:p>
            <a:pPr lvl="1"/>
            <a:r>
              <a:rPr lang="pt-BR" dirty="0"/>
              <a:t>3 – explorar a combinação de </a:t>
            </a:r>
            <a:r>
              <a:rPr lang="pt-BR" i="1" dirty="0" err="1"/>
              <a:t>features</a:t>
            </a:r>
            <a:r>
              <a:rPr lang="pt-BR" dirty="0"/>
              <a:t>, além das tradicionais relacionadas aos itens e ao usuário, a integração com outras plataformas, como </a:t>
            </a:r>
            <a:r>
              <a:rPr lang="pt-BR" dirty="0">
                <a:solidFill>
                  <a:srgbClr val="FF0000"/>
                </a:solidFill>
              </a:rPr>
              <a:t>as redes sociais</a:t>
            </a:r>
            <a:r>
              <a:rPr lang="pt-BR" dirty="0" smtClean="0">
                <a:solidFill>
                  <a:srgbClr val="FF0000"/>
                </a:solidFill>
              </a:rPr>
              <a:t>;</a:t>
            </a:r>
          </a:p>
          <a:p>
            <a:pPr lvl="1"/>
            <a:r>
              <a:rPr lang="pt-BR" dirty="0"/>
              <a:t>4 – </a:t>
            </a:r>
            <a:r>
              <a:rPr lang="pt-BR" dirty="0">
                <a:solidFill>
                  <a:srgbClr val="FF0000"/>
                </a:solidFill>
              </a:rPr>
              <a:t>inserir diversidade e novidade nos resultados obtidos </a:t>
            </a:r>
            <a:r>
              <a:rPr lang="pt-BR" dirty="0"/>
              <a:t>melhora a experiência do usuário, impedindo a monotonia e previsibilidade do sistema.</a:t>
            </a:r>
          </a:p>
        </p:txBody>
      </p:sp>
    </p:spTree>
    <p:extLst>
      <p:ext uri="{BB962C8B-B14F-4D97-AF65-F5344CB8AC3E}">
        <p14:creationId xmlns:p14="http://schemas.microsoft.com/office/powerpoint/2010/main" val="354696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Similaridade de </a:t>
            </a:r>
            <a:r>
              <a:rPr lang="pt-BR" b="1" dirty="0" smtClean="0"/>
              <a:t>Item/Usuário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05625" y="1439259"/>
            <a:ext cx="10515600" cy="4351338"/>
          </a:xfrm>
        </p:spPr>
        <p:txBody>
          <a:bodyPr>
            <a:normAutofit/>
          </a:bodyPr>
          <a:lstStyle/>
          <a:p>
            <a:r>
              <a:rPr lang="pt-BR" sz="2400" dirty="0"/>
              <a:t>Um dos principais conceitos utilizados nos </a:t>
            </a:r>
            <a:r>
              <a:rPr lang="pt-BR" sz="2400" dirty="0" smtClean="0"/>
              <a:t>Sistemas de Recomendação </a:t>
            </a:r>
            <a:r>
              <a:rPr lang="pt-BR" sz="2400" dirty="0"/>
              <a:t>é a </a:t>
            </a:r>
            <a:r>
              <a:rPr lang="pt-BR" sz="2400" b="1" dirty="0">
                <a:solidFill>
                  <a:srgbClr val="FF0000"/>
                </a:solidFill>
              </a:rPr>
              <a:t>similaridade</a:t>
            </a:r>
            <a:r>
              <a:rPr lang="pt-BR" sz="2400" dirty="0"/>
              <a:t>. </a:t>
            </a:r>
            <a:endParaRPr lang="pt-BR" sz="2400" dirty="0" smtClean="0"/>
          </a:p>
          <a:p>
            <a:r>
              <a:rPr lang="pt-BR" sz="2400" dirty="0" smtClean="0"/>
              <a:t>Esta </a:t>
            </a:r>
            <a:r>
              <a:rPr lang="pt-BR" sz="2400" dirty="0"/>
              <a:t>consiste em </a:t>
            </a:r>
            <a:r>
              <a:rPr lang="pt-BR" sz="2400" dirty="0">
                <a:solidFill>
                  <a:srgbClr val="FF0000"/>
                </a:solidFill>
              </a:rPr>
              <a:t>descobrir itens similares aos que o usuário já adquiriu </a:t>
            </a:r>
            <a:r>
              <a:rPr lang="pt-BR" sz="2400" dirty="0"/>
              <a:t>ou </a:t>
            </a:r>
            <a:r>
              <a:rPr lang="pt-BR" sz="2400" dirty="0">
                <a:solidFill>
                  <a:srgbClr val="FF0000"/>
                </a:solidFill>
              </a:rPr>
              <a:t>usuários mais similares </a:t>
            </a:r>
            <a:r>
              <a:rPr lang="pt-BR" sz="2400" dirty="0"/>
              <a:t>entre si (vizinho mais próximo</a:t>
            </a:r>
            <a:r>
              <a:rPr lang="pt-BR" sz="2400" dirty="0" smtClean="0"/>
              <a:t>).</a:t>
            </a:r>
          </a:p>
          <a:p>
            <a:r>
              <a:rPr lang="pt-BR" sz="2400" dirty="0"/>
              <a:t>Por exemplo, </a:t>
            </a:r>
            <a:r>
              <a:rPr lang="pt-BR" sz="2400" dirty="0">
                <a:solidFill>
                  <a:srgbClr val="FF0000"/>
                </a:solidFill>
              </a:rPr>
              <a:t>em um site de filmes podemos recomendar para um usuário alvo, filmes que outros usuários similares a ele já </a:t>
            </a:r>
            <a:r>
              <a:rPr lang="pt-BR" sz="2400" dirty="0" smtClean="0">
                <a:solidFill>
                  <a:srgbClr val="FF0000"/>
                </a:solidFill>
              </a:rPr>
              <a:t>assistiram</a:t>
            </a:r>
            <a:r>
              <a:rPr lang="pt-BR" dirty="0" smtClean="0"/>
              <a:t>.</a:t>
            </a: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254" y="3771906"/>
            <a:ext cx="5442396" cy="292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60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Similaridade de Item/Usuário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8352" y="1374865"/>
            <a:ext cx="10515600" cy="4351338"/>
          </a:xfrm>
        </p:spPr>
        <p:txBody>
          <a:bodyPr/>
          <a:lstStyle/>
          <a:p>
            <a:r>
              <a:rPr lang="pt-BR" sz="2400" dirty="0"/>
              <a:t>Utilizando as avaliações e preferências de todos os usuários, pode-se calcular a similaridade entre esses usuários e o usuário alvo</a:t>
            </a:r>
          </a:p>
          <a:p>
            <a:r>
              <a:rPr lang="pt-BR" sz="2400" dirty="0"/>
              <a:t>Assim, seria possível fazer recomendações de filmes ainda não assistidos para o usuário alvo, baseado na similaridade com outros usuários e na classificação deste </a:t>
            </a:r>
            <a:r>
              <a:rPr lang="pt-BR" sz="2400" dirty="0" smtClean="0"/>
              <a:t>item</a:t>
            </a:r>
          </a:p>
          <a:p>
            <a:pPr lvl="1"/>
            <a:r>
              <a:rPr lang="pt-BR" sz="2000" dirty="0" smtClean="0">
                <a:solidFill>
                  <a:srgbClr val="FF0000"/>
                </a:solidFill>
              </a:rPr>
              <a:t>Filtragem Colaborativa</a:t>
            </a:r>
            <a:endParaRPr lang="pt-BR" sz="2000" dirty="0">
              <a:solidFill>
                <a:srgbClr val="FF0000"/>
              </a:solidFill>
            </a:endParaRP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9583" y="3158708"/>
            <a:ext cx="6078010" cy="332996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063501" y="6488668"/>
            <a:ext cx="2894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https://www.taste.io/movies</a:t>
            </a:r>
          </a:p>
        </p:txBody>
      </p:sp>
    </p:spTree>
    <p:extLst>
      <p:ext uri="{BB962C8B-B14F-4D97-AF65-F5344CB8AC3E}">
        <p14:creationId xmlns:p14="http://schemas.microsoft.com/office/powerpoint/2010/main" val="3870539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Problema da Sobrecarga de informação</a:t>
            </a:r>
            <a:endParaRPr lang="pt-BR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38201" y="1566482"/>
            <a:ext cx="9266262" cy="2621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Calibri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03366"/>
                </a:solidFill>
                <a:latin typeface="Verdana" pitchFamily="34" charset="0"/>
              </a:defRPr>
            </a:lvl9pPr>
          </a:lstStyle>
          <a:p>
            <a:pPr algn="ctr"/>
            <a:r>
              <a:rPr lang="pt-BR" sz="2800" b="0" i="1" dirty="0"/>
              <a:t>Qual câmera digital devo comprar? Qual o melhor feriado para </a:t>
            </a:r>
            <a:r>
              <a:rPr lang="pt-BR" sz="2800" b="0" i="1" dirty="0" smtClean="0"/>
              <a:t>viajar com a </a:t>
            </a:r>
            <a:r>
              <a:rPr lang="pt-BR" sz="2800" b="0" i="1" dirty="0"/>
              <a:t>minha família? Qual é o melhor investimento para apoiar a educação dos meus filhos? Qual filme devo alugar? Quais sites eu acharei interessante? Qual livro devo comprar para </a:t>
            </a:r>
            <a:r>
              <a:rPr lang="pt-BR" sz="2800" b="0" i="1" dirty="0" smtClean="0"/>
              <a:t>os meus estudos? </a:t>
            </a:r>
            <a:r>
              <a:rPr lang="pt-BR" sz="2800" b="0" i="1" dirty="0"/>
              <a:t>Qual </a:t>
            </a:r>
            <a:r>
              <a:rPr lang="pt-BR" sz="2800" b="0" i="1" dirty="0" smtClean="0"/>
              <a:t>curso </a:t>
            </a:r>
            <a:r>
              <a:rPr lang="pt-BR" sz="2800" b="0" i="1" dirty="0"/>
              <a:t>e universidade são os melhores para o meu futuro?</a:t>
            </a:r>
            <a:endParaRPr lang="en-US" sz="2000" i="1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833" y="4313420"/>
            <a:ext cx="3963821" cy="235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8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Similaridade de Item/Usuário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similaridade dos itens pode ser determinada </a:t>
            </a:r>
            <a:r>
              <a:rPr lang="pt-BR" dirty="0" smtClean="0"/>
              <a:t>por meio do </a:t>
            </a:r>
            <a:r>
              <a:rPr lang="pt-BR" dirty="0" smtClean="0">
                <a:solidFill>
                  <a:srgbClr val="FF0000"/>
                </a:solidFill>
              </a:rPr>
              <a:t>calculo da distância usando métricas como distância euclidiana, distância de </a:t>
            </a:r>
            <a:r>
              <a:rPr lang="pt-BR" dirty="0" err="1" smtClean="0">
                <a:solidFill>
                  <a:srgbClr val="FF0000"/>
                </a:solidFill>
              </a:rPr>
              <a:t>manhattan</a:t>
            </a:r>
            <a:r>
              <a:rPr lang="pt-BR" dirty="0" smtClean="0">
                <a:solidFill>
                  <a:srgbClr val="FF0000"/>
                </a:solidFill>
              </a:rPr>
              <a:t>, calculo do cosseno do ângulo entre vetores, correlação de Pearson, </a:t>
            </a:r>
            <a:r>
              <a:rPr lang="pt-BR" dirty="0" err="1" smtClean="0">
                <a:solidFill>
                  <a:srgbClr val="FF0000"/>
                </a:solidFill>
              </a:rPr>
              <a:t>etc</a:t>
            </a:r>
            <a:endParaRPr lang="pt-BR" dirty="0" smtClean="0">
              <a:solidFill>
                <a:srgbClr val="FF0000"/>
              </a:solidFill>
            </a:endParaRPr>
          </a:p>
          <a:p>
            <a:r>
              <a:rPr lang="pt-BR" dirty="0"/>
              <a:t>Um dos problemas em considerar a similaridade é denominado </a:t>
            </a:r>
            <a:r>
              <a:rPr lang="pt-BR" i="1" dirty="0" err="1"/>
              <a:t>Cold</a:t>
            </a:r>
            <a:r>
              <a:rPr lang="pt-BR" i="1" dirty="0"/>
              <a:t>-Start, </a:t>
            </a:r>
            <a:r>
              <a:rPr lang="pt-BR" dirty="0"/>
              <a:t>causado, por exemplo, por novos usuários que não tenham apresentado quaisquer avaliações, e, portanto não podem ser comparados a outros.</a:t>
            </a:r>
          </a:p>
        </p:txBody>
      </p:sp>
    </p:spTree>
    <p:extLst>
      <p:ext uri="{BB962C8B-B14F-4D97-AF65-F5344CB8AC3E}">
        <p14:creationId xmlns:p14="http://schemas.microsoft.com/office/powerpoint/2010/main" val="38209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Atividade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Pesquise pelo o menos 3 aplicações baseadas em Sistema de Recomendação, descreva seu objetivo, qual técnica de recomendação foi empregada e em qual plataforma ela foi desenvolvida.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5548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Surgem então, </a:t>
            </a:r>
            <a:r>
              <a:rPr lang="pt-BR" dirty="0" smtClean="0"/>
              <a:t>o</a:t>
            </a:r>
            <a:r>
              <a:rPr lang="pt-BR" dirty="0"/>
              <a:t> </a:t>
            </a:r>
            <a:r>
              <a:rPr lang="pt-BR" b="1" dirty="0">
                <a:solidFill>
                  <a:srgbClr val="FF0000"/>
                </a:solidFill>
              </a:rPr>
              <a:t>Sistemas de Recomendação (SR),</a:t>
            </a:r>
            <a:r>
              <a:rPr lang="pt-BR" dirty="0"/>
              <a:t> </a:t>
            </a:r>
            <a:r>
              <a:rPr lang="pt-BR" dirty="0" smtClean="0"/>
              <a:t>que </a:t>
            </a:r>
            <a:r>
              <a:rPr lang="pt-BR" dirty="0" smtClean="0">
                <a:solidFill>
                  <a:srgbClr val="FF0000"/>
                </a:solidFill>
              </a:rPr>
              <a:t>combina </a:t>
            </a:r>
            <a:r>
              <a:rPr lang="pt-BR" dirty="0">
                <a:solidFill>
                  <a:srgbClr val="FF0000"/>
                </a:solidFill>
              </a:rPr>
              <a:t>várias técnicas computacionais</a:t>
            </a:r>
            <a:r>
              <a:rPr lang="pt-BR" dirty="0"/>
              <a:t> para selecionar </a:t>
            </a:r>
            <a:r>
              <a:rPr lang="pt-BR" dirty="0">
                <a:solidFill>
                  <a:srgbClr val="FF0000"/>
                </a:solidFill>
              </a:rPr>
              <a:t>itens personalizados </a:t>
            </a:r>
            <a:r>
              <a:rPr lang="pt-BR" dirty="0"/>
              <a:t>com base nos </a:t>
            </a:r>
            <a:r>
              <a:rPr lang="pt-BR" dirty="0">
                <a:solidFill>
                  <a:srgbClr val="FF0000"/>
                </a:solidFill>
              </a:rPr>
              <a:t>interesses dos usuários </a:t>
            </a:r>
            <a:r>
              <a:rPr lang="pt-BR" dirty="0"/>
              <a:t>e conforme o </a:t>
            </a:r>
            <a:r>
              <a:rPr lang="pt-BR" dirty="0">
                <a:solidFill>
                  <a:srgbClr val="FF0000"/>
                </a:solidFill>
              </a:rPr>
              <a:t>contexto</a:t>
            </a:r>
            <a:r>
              <a:rPr lang="pt-BR" dirty="0"/>
              <a:t> no qual estão inseridos</a:t>
            </a:r>
            <a:r>
              <a:rPr lang="pt-BR" dirty="0" smtClean="0"/>
              <a:t>.</a:t>
            </a:r>
          </a:p>
          <a:p>
            <a:r>
              <a:rPr lang="pt-BR" dirty="0"/>
              <a:t>Tais itens podem assumir formas bem variadas como, por exemplo, livros, filmes, notícias, música, vídeos, anúncios, links patrocinados, páginas de internet, produtos de uma loja virtual, </a:t>
            </a:r>
            <a:r>
              <a:rPr lang="pt-BR" dirty="0" err="1" smtClean="0"/>
              <a:t>etc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7348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Um </a:t>
            </a:r>
            <a:r>
              <a:rPr lang="pt-BR" dirty="0"/>
              <a:t>dos primeiros sistemas de recomendação, denominado </a:t>
            </a:r>
            <a:r>
              <a:rPr lang="pt-BR" dirty="0" err="1">
                <a:solidFill>
                  <a:srgbClr val="FF0000"/>
                </a:solidFill>
              </a:rPr>
              <a:t>Tapestry</a:t>
            </a:r>
            <a:r>
              <a:rPr lang="pt-BR" dirty="0"/>
              <a:t>, desenvolvido no início dos anos 90, </a:t>
            </a:r>
            <a:r>
              <a:rPr lang="pt-BR" dirty="0" smtClean="0"/>
              <a:t>visando </a:t>
            </a:r>
            <a:r>
              <a:rPr lang="pt-BR" dirty="0"/>
              <a:t>designar um tipo de sistema </a:t>
            </a:r>
            <a:r>
              <a:rPr lang="pt-BR" dirty="0" smtClean="0"/>
              <a:t> </a:t>
            </a:r>
            <a:r>
              <a:rPr lang="pt-BR" dirty="0"/>
              <a:t>no qual a filtragem da informação era realizada </a:t>
            </a:r>
            <a:r>
              <a:rPr lang="pt-BR" dirty="0" smtClean="0"/>
              <a:t>através </a:t>
            </a:r>
            <a:r>
              <a:rPr lang="pt-BR" dirty="0"/>
              <a:t>da colaboração entre os grupos </a:t>
            </a:r>
            <a:r>
              <a:rPr lang="pt-BR" dirty="0" smtClean="0"/>
              <a:t>interessados</a:t>
            </a:r>
          </a:p>
          <a:p>
            <a:r>
              <a:rPr lang="pt-BR" dirty="0"/>
              <a:t>Atualmente, os SR têm um papel fundamental em sites como </a:t>
            </a:r>
            <a:r>
              <a:rPr lang="pt-BR" dirty="0" err="1"/>
              <a:t>Amazon</a:t>
            </a:r>
            <a:r>
              <a:rPr lang="pt-BR" dirty="0"/>
              <a:t>, </a:t>
            </a:r>
            <a:r>
              <a:rPr lang="pt-BR" dirty="0" err="1"/>
              <a:t>YouTube</a:t>
            </a:r>
            <a:r>
              <a:rPr lang="pt-BR" dirty="0"/>
              <a:t>, </a:t>
            </a:r>
            <a:r>
              <a:rPr lang="pt-BR" dirty="0" err="1"/>
              <a:t>Netflix</a:t>
            </a:r>
            <a:r>
              <a:rPr lang="pt-BR" dirty="0"/>
              <a:t>, Yahoo, </a:t>
            </a:r>
            <a:r>
              <a:rPr lang="pt-BR" dirty="0" err="1"/>
              <a:t>Tripadvisor</a:t>
            </a:r>
            <a:r>
              <a:rPr lang="pt-BR" dirty="0"/>
              <a:t>, </a:t>
            </a:r>
            <a:r>
              <a:rPr lang="pt-BR" dirty="0" err="1"/>
              <a:t>WalMart</a:t>
            </a:r>
            <a:r>
              <a:rPr lang="pt-BR" dirty="0"/>
              <a:t>, </a:t>
            </a:r>
            <a:r>
              <a:rPr lang="pt-BR" dirty="0" err="1"/>
              <a:t>Spotify</a:t>
            </a:r>
            <a:r>
              <a:rPr lang="pt-BR" dirty="0"/>
              <a:t> e nas principais Redes Sociais (</a:t>
            </a:r>
            <a:r>
              <a:rPr lang="pt-BR" dirty="0" err="1"/>
              <a:t>Facebook</a:t>
            </a:r>
            <a:r>
              <a:rPr lang="pt-BR" dirty="0"/>
              <a:t>, </a:t>
            </a:r>
            <a:r>
              <a:rPr lang="pt-BR" dirty="0" err="1"/>
              <a:t>Twitter</a:t>
            </a:r>
            <a:r>
              <a:rPr lang="pt-BR" dirty="0"/>
              <a:t>, e </a:t>
            </a:r>
            <a:r>
              <a:rPr lang="pt-BR" dirty="0" err="1"/>
              <a:t>Instagram</a:t>
            </a:r>
            <a:r>
              <a:rPr lang="pt-BR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3941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objetivo dos SR é gerar recomendações válidas de itens que possam interessar aos usuários. </a:t>
            </a:r>
            <a:endParaRPr lang="pt-BR" dirty="0" smtClean="0"/>
          </a:p>
          <a:p>
            <a:r>
              <a:rPr lang="pt-BR" dirty="0" smtClean="0"/>
              <a:t>Sugestões </a:t>
            </a:r>
            <a:r>
              <a:rPr lang="pt-BR" dirty="0"/>
              <a:t>de livros e produtos no </a:t>
            </a:r>
            <a:r>
              <a:rPr lang="pt-BR" dirty="0" err="1" smtClean="0"/>
              <a:t>Amazon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r>
              <a:rPr lang="pt-BR" dirty="0" smtClean="0"/>
              <a:t>Filmes </a:t>
            </a:r>
            <a:r>
              <a:rPr lang="pt-BR" dirty="0"/>
              <a:t>e séries no </a:t>
            </a:r>
            <a:r>
              <a:rPr lang="pt-BR" dirty="0" err="1" smtClean="0"/>
              <a:t>Netflix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r>
              <a:rPr lang="pt-BR" dirty="0" smtClean="0"/>
              <a:t>Amigos </a:t>
            </a:r>
            <a:r>
              <a:rPr lang="pt-BR" dirty="0"/>
              <a:t>no </a:t>
            </a:r>
            <a:r>
              <a:rPr lang="pt-BR" dirty="0" err="1" smtClean="0"/>
              <a:t>Facebook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r>
              <a:rPr lang="pt-BR" dirty="0" smtClean="0"/>
              <a:t>Vídeos </a:t>
            </a:r>
            <a:r>
              <a:rPr lang="pt-BR" dirty="0"/>
              <a:t>no </a:t>
            </a:r>
            <a:r>
              <a:rPr lang="pt-BR" dirty="0" err="1" smtClean="0"/>
              <a:t>Youtube</a:t>
            </a:r>
            <a:r>
              <a:rPr lang="pt-BR" dirty="0"/>
              <a:t>;</a:t>
            </a:r>
            <a:r>
              <a:rPr lang="pt-BR" dirty="0" smtClean="0"/>
              <a:t> </a:t>
            </a:r>
          </a:p>
          <a:p>
            <a:r>
              <a:rPr lang="pt-BR" dirty="0" smtClean="0"/>
              <a:t>Lugares </a:t>
            </a:r>
            <a:r>
              <a:rPr lang="pt-BR" dirty="0"/>
              <a:t>no </a:t>
            </a:r>
            <a:r>
              <a:rPr lang="pt-BR" dirty="0" err="1"/>
              <a:t>Foursquare</a:t>
            </a:r>
            <a:r>
              <a:rPr lang="pt-BR" dirty="0"/>
              <a:t> e outras infinidades de recomendações. </a:t>
            </a:r>
          </a:p>
        </p:txBody>
      </p:sp>
    </p:spTree>
    <p:extLst>
      <p:ext uri="{BB962C8B-B14F-4D97-AF65-F5344CB8AC3E}">
        <p14:creationId xmlns:p14="http://schemas.microsoft.com/office/powerpoint/2010/main" val="350002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18" y="1439259"/>
            <a:ext cx="9491730" cy="4351338"/>
          </a:xfrm>
        </p:spPr>
      </p:pic>
      <p:sp>
        <p:nvSpPr>
          <p:cNvPr id="5" name="Retângulo 4"/>
          <p:cNvSpPr/>
          <p:nvPr/>
        </p:nvSpPr>
        <p:spPr>
          <a:xfrm>
            <a:off x="2167943" y="6035296"/>
            <a:ext cx="785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Fonte: 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Foursquare.com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Recomendação de Lugares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34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 descr="D:\projects\000-papers\general\habil\vortrag\material\recsys_also_bought.bmp"/>
          <p:cNvPicPr>
            <a:picLocks noChangeAspect="1" noChangeArrowheads="1"/>
          </p:cNvPicPr>
          <p:nvPr/>
        </p:nvPicPr>
        <p:blipFill>
          <a:blip r:embed="rId2"/>
          <a:srcRect r="410" b="593"/>
          <a:stretch>
            <a:fillRect/>
          </a:stretch>
        </p:blipFill>
        <p:spPr bwMode="auto">
          <a:xfrm>
            <a:off x="838200" y="1520656"/>
            <a:ext cx="10160358" cy="4656307"/>
          </a:xfrm>
          <a:prstGeom prst="rect">
            <a:avLst/>
          </a:prstGeom>
          <a:noFill/>
        </p:spPr>
      </p:pic>
      <p:sp>
        <p:nvSpPr>
          <p:cNvPr id="5" name="Retângulo 4"/>
          <p:cNvSpPr/>
          <p:nvPr/>
        </p:nvSpPr>
        <p:spPr>
          <a:xfrm>
            <a:off x="2167943" y="6311900"/>
            <a:ext cx="785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Fonte: </a:t>
            </a:r>
            <a:r>
              <a:rPr lang="pt-BR" dirty="0" smtClean="0">
                <a:solidFill>
                  <a:srgbClr val="00B9B3"/>
                </a:solidFill>
                <a:latin typeface="Cabin"/>
              </a:rPr>
              <a:t>amazon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Recomendação de Livros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94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Sistemas de Recomendação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03" y="1496564"/>
            <a:ext cx="8947061" cy="449211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2287876" y="6221748"/>
            <a:ext cx="7856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i="0" dirty="0" smtClean="0">
                <a:solidFill>
                  <a:srgbClr val="5E5E5E"/>
                </a:solidFill>
                <a:effectLst/>
                <a:latin typeface="Cabin"/>
              </a:rPr>
              <a:t>Fonte: </a:t>
            </a:r>
            <a:r>
              <a:rPr lang="pt-BR" dirty="0" smtClean="0">
                <a:solidFill>
                  <a:srgbClr val="00B9B3"/>
                </a:solidFill>
                <a:latin typeface="Cabin"/>
              </a:rPr>
              <a:t>netflix</a:t>
            </a:r>
            <a:r>
              <a:rPr lang="pt-BR" b="0" i="0" u="none" strike="noStrike" dirty="0" smtClean="0">
                <a:solidFill>
                  <a:srgbClr val="00B9B3"/>
                </a:solidFill>
                <a:effectLst/>
                <a:latin typeface="Cabin"/>
                <a:hlinkClick r:id="rId3"/>
              </a:rPr>
              <a:t>.com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– </a:t>
            </a:r>
            <a:r>
              <a:rPr lang="pt-BR" b="0" i="1" dirty="0" err="1" smtClean="0">
                <a:solidFill>
                  <a:srgbClr val="5E5E5E"/>
                </a:solidFill>
                <a:effectLst/>
                <a:latin typeface="Cabin"/>
              </a:rPr>
              <a:t>Screenshot</a:t>
            </a:r>
            <a:r>
              <a:rPr lang="pt-BR" b="0" i="0" dirty="0" smtClean="0">
                <a:solidFill>
                  <a:srgbClr val="5E5E5E"/>
                </a:solidFill>
                <a:effectLst/>
                <a:latin typeface="Cabin"/>
              </a:rPr>
              <a:t> de Recomendação de Filmes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290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1215</TotalTime>
  <Words>1123</Words>
  <Application>Microsoft Office PowerPoint</Application>
  <PresentationFormat>Widescreen</PresentationFormat>
  <Paragraphs>107</Paragraphs>
  <Slides>31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MS PGothic</vt:lpstr>
      <vt:lpstr>Arial</vt:lpstr>
      <vt:lpstr>Cabin</vt:lpstr>
      <vt:lpstr>Calibri</vt:lpstr>
      <vt:lpstr>Calibri Light</vt:lpstr>
      <vt:lpstr>Tema do Office</vt:lpstr>
      <vt:lpstr>Sistemas de Recomendação</vt:lpstr>
      <vt:lpstr>Problema da Sobrecarga de informação</vt:lpstr>
      <vt:lpstr>Problema da Sobrecarga de informação</vt:lpstr>
      <vt:lpstr>Sistemas de Recomendação</vt:lpstr>
      <vt:lpstr>Sistemas de Recomendação</vt:lpstr>
      <vt:lpstr>Sistemas de Recomendação</vt:lpstr>
      <vt:lpstr>Sistemas de Recomendação</vt:lpstr>
      <vt:lpstr>Sistemas de Recomendação</vt:lpstr>
      <vt:lpstr>Sistemas de Recomendação</vt:lpstr>
      <vt:lpstr>Sistemas de Recomendação como área de Pesquisa</vt:lpstr>
      <vt:lpstr>RecSys</vt:lpstr>
      <vt:lpstr>RecSys</vt:lpstr>
      <vt:lpstr>Quando um Sistema de Recomendação faz bem o seu trabalho?</vt:lpstr>
      <vt:lpstr>Mas afinal o que é um Sistema de Recomendação?</vt:lpstr>
      <vt:lpstr>Paradigmas de Filtragem de Informação</vt:lpstr>
      <vt:lpstr>Filtragem Colaborativa</vt:lpstr>
      <vt:lpstr>Paradigmas de Filtragem de Informação</vt:lpstr>
      <vt:lpstr>Paradigmas de Filtragem de Informação</vt:lpstr>
      <vt:lpstr>Filtragem Baseada em Conteúdo</vt:lpstr>
      <vt:lpstr>Paradigmas de Filtragem de Informação</vt:lpstr>
      <vt:lpstr>Paradigmas de Filtragem de Informação</vt:lpstr>
      <vt:lpstr>Paradigmas de Filtragem de Informação</vt:lpstr>
      <vt:lpstr>Paradigmas de Filtragem de Informação</vt:lpstr>
      <vt:lpstr>Filtragem Híbrida</vt:lpstr>
      <vt:lpstr>Sistema de Recomendação Netflix</vt:lpstr>
      <vt:lpstr>Paradigmas de Filtragem de Informação</vt:lpstr>
      <vt:lpstr>Tendências dos Sistemas de Recomendação</vt:lpstr>
      <vt:lpstr>Similaridade de Item/Usuário</vt:lpstr>
      <vt:lpstr>Similaridade de Item/Usuário</vt:lpstr>
      <vt:lpstr>Similaridade de Item/Usuário</vt:lpstr>
      <vt:lpstr>Atividade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Sistemas de Recomendação</dc:title>
  <dc:creator>Fabio</dc:creator>
  <cp:lastModifiedBy>Fabio</cp:lastModifiedBy>
  <cp:revision>45</cp:revision>
  <dcterms:created xsi:type="dcterms:W3CDTF">2018-02-22T12:18:48Z</dcterms:created>
  <dcterms:modified xsi:type="dcterms:W3CDTF">2018-02-27T12:27:36Z</dcterms:modified>
</cp:coreProperties>
</file>